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4236" r:id="rId1"/>
  </p:sldMasterIdLst>
  <p:notesMasterIdLst>
    <p:notesMasterId r:id="rId8"/>
  </p:notesMasterIdLst>
  <p:sldIdLst>
    <p:sldId id="256" r:id="rId2"/>
    <p:sldId id="265" r:id="rId3"/>
    <p:sldId id="267" r:id="rId4"/>
    <p:sldId id="268" r:id="rId5"/>
    <p:sldId id="263" r:id="rId6"/>
    <p:sldId id="262" r:id="rId7"/>
  </p:sldIdLst>
  <p:sldSz cx="9144000" cy="5143500" type="screen16x9"/>
  <p:notesSz cx="6858000" cy="9144000"/>
  <p:embeddedFontLst>
    <p:embeddedFont>
      <p:font typeface="Wingdings 2" panose="05020102010507070707" pitchFamily="18" charset="2"/>
      <p:regular r:id="rId9"/>
    </p:embeddedFont>
    <p:embeddedFont>
      <p:font typeface="Gill Sans MT" panose="020B0502020104020203" pitchFamily="34" charset="0"/>
      <p:regular r:id="rId10"/>
      <p:bold r:id="rId11"/>
      <p:italic r:id="rId12"/>
      <p:boldItalic r:id="rId13"/>
    </p:embeddedFont>
    <p:embeddedFont>
      <p:font typeface="Old Standard TT" panose="020B0604020202020204" charset="0"/>
      <p:regular r:id="rId14"/>
      <p:bold r:id="rId15"/>
      <p: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51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6433" autoAdjust="0"/>
  </p:normalViewPr>
  <p:slideViewPr>
    <p:cSldViewPr snapToGrid="0">
      <p:cViewPr varScale="1">
        <p:scale>
          <a:sx n="162" d="100"/>
          <a:sy n="162" d="100"/>
        </p:scale>
        <p:origin x="156" y="24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10.JPG>
</file>

<file path=ppt/media/image11.jpg>
</file>

<file path=ppt/media/image12.jpg>
</file>

<file path=ppt/media/image2.gif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8877867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8417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8228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34900" y="2314324"/>
            <a:ext cx="8447150" cy="24786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894" y="765324"/>
            <a:ext cx="8245162" cy="1106260"/>
          </a:xfrm>
          <a:effectLst/>
        </p:spPr>
        <p:txBody>
          <a:bodyPr anchor="b">
            <a:normAutofit/>
          </a:bodyPr>
          <a:lstStyle>
            <a:lvl1pPr>
              <a:defRPr sz="27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5895" y="1871584"/>
            <a:ext cx="8245160" cy="442741"/>
          </a:xfrm>
        </p:spPr>
        <p:txBody>
          <a:bodyPr anchor="t">
            <a:normAutofit/>
          </a:bodyPr>
          <a:lstStyle>
            <a:lvl1pPr marL="0" indent="0" algn="l">
              <a:buNone/>
              <a:defRPr sz="1200" cap="all">
                <a:solidFill>
                  <a:schemeClr val="accent2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3" y="4467103"/>
            <a:ext cx="2133600" cy="273844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8B9EBBA-996F-894A-B54A-D6246ED52CEA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4" y="4463859"/>
            <a:ext cx="5187908" cy="273844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5" y="4467103"/>
            <a:ext cx="762330" cy="273844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Old Standard TT"/>
              <a:buNone/>
            </a:pPr>
            <a:fld id="{00000000-1234-1234-1234-123412341234}" type="slidenum">
              <a:rPr lang="en" sz="1000" b="0" i="0" u="none" strike="noStrike" cap="none" smtClean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 b="0" i="0" u="none" strike="noStrike" cap="none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27001274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460805"/>
            <a:ext cx="8482004" cy="89197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35894" y="526617"/>
            <a:ext cx="8272212" cy="7603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Old Standard TT"/>
              <a:buNone/>
            </a:pPr>
            <a:fld id="{00000000-1234-1234-1234-123412341234}" type="slidenum">
              <a:rPr lang="en" sz="1000" b="0" i="0" u="none" strike="noStrike" cap="none" smtClean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 b="0" i="0" u="none" strike="noStrike" cap="none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402145510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1" y="449794"/>
            <a:ext cx="2180113" cy="436271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506795"/>
            <a:ext cx="1503123" cy="388730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3" y="506795"/>
            <a:ext cx="5922209" cy="388730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4467103"/>
            <a:ext cx="996106" cy="273844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D62726E-379B-B349-9EED-81ED093FA806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3" y="4463859"/>
            <a:ext cx="592220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2" y="4467103"/>
            <a:ext cx="873146" cy="273844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Old Standard TT"/>
              <a:buNone/>
            </a:pPr>
            <a:fld id="{00000000-1234-1234-1234-123412341234}" type="slidenum">
              <a:rPr lang="en" sz="1000" b="0" i="0" u="none" strike="noStrike" cap="none" smtClean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 b="0" i="0" u="none" strike="noStrike" cap="none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323044450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61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indent="0">
              <a:spcBef>
                <a:spcPts val="0"/>
              </a:spcBef>
              <a:buClr>
                <a:schemeClr val="dk1"/>
              </a:buClr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indent="0">
              <a:spcBef>
                <a:spcPts val="0"/>
              </a:spcBef>
              <a:buClr>
                <a:schemeClr val="dk1"/>
              </a:buClr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indent="0">
              <a:spcBef>
                <a:spcPts val="0"/>
              </a:spcBef>
              <a:buClr>
                <a:schemeClr val="dk1"/>
              </a:buClr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indent="0">
              <a:spcBef>
                <a:spcPts val="0"/>
              </a:spcBef>
              <a:buClr>
                <a:schemeClr val="dk1"/>
              </a:buClr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indent="0">
              <a:spcBef>
                <a:spcPts val="0"/>
              </a:spcBef>
              <a:buClr>
                <a:schemeClr val="dk1"/>
              </a:buClr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indent="0">
              <a:spcBef>
                <a:spcPts val="0"/>
              </a:spcBef>
              <a:buClr>
                <a:schemeClr val="dk1"/>
              </a:buClr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indent="0">
              <a:spcBef>
                <a:spcPts val="0"/>
              </a:spcBef>
              <a:buClr>
                <a:schemeClr val="dk1"/>
              </a:buClr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indent="0">
              <a:spcBef>
                <a:spcPts val="0"/>
              </a:spcBef>
              <a:buClr>
                <a:schemeClr val="dk1"/>
              </a:buClr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599" cy="339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buNone/>
              <a:defRPr sz="18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buNone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buNone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buNone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buNone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buNone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buNone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buNone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buNone/>
              <a:defRPr sz="14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4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330214" y="460805"/>
            <a:ext cx="8482004" cy="89197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4" y="526617"/>
            <a:ext cx="8272212" cy="7603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895" y="1635373"/>
            <a:ext cx="8272211" cy="27587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5" y="4467103"/>
            <a:ext cx="789381" cy="273844"/>
          </a:xfrm>
        </p:spPr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Old Standard TT"/>
              <a:buNone/>
            </a:pPr>
            <a:fld id="{00000000-1234-1234-1234-123412341234}" type="slidenum">
              <a:rPr lang="en" sz="1000" b="0" i="0" u="none" strike="noStrike" cap="none" smtClean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 b="0" i="0" u="none" strike="noStrike" cap="none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253782182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3" y="3856481"/>
            <a:ext cx="8468145" cy="9441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5" y="2282933"/>
            <a:ext cx="8272211" cy="1123130"/>
          </a:xfrm>
        </p:spPr>
        <p:txBody>
          <a:bodyPr anchor="b">
            <a:normAutofit/>
          </a:bodyPr>
          <a:lstStyle>
            <a:lvl1pPr algn="l">
              <a:defRPr sz="27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5895" y="3406063"/>
            <a:ext cx="8272211" cy="450417"/>
          </a:xfrm>
        </p:spPr>
        <p:txBody>
          <a:bodyPr anchor="t">
            <a:normAutofit/>
          </a:bodyPr>
          <a:lstStyle>
            <a:lvl1pPr marL="0" indent="0" algn="l">
              <a:buNone/>
              <a:defRPr sz="1350" cap="all">
                <a:solidFill>
                  <a:schemeClr val="accent2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DFA1846-DA80-1C48-A609-854EA85C59AD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Old Standard TT"/>
              <a:buNone/>
            </a:pPr>
            <a:fld id="{00000000-1234-1234-1234-123412341234}" type="slidenum">
              <a:rPr lang="en" sz="1000" b="0" i="0" u="none" strike="noStrike" cap="none" smtClean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 b="0" i="0" u="none" strike="noStrike" cap="none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392222470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4487" y="454916"/>
            <a:ext cx="8475027" cy="9441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5" y="547244"/>
            <a:ext cx="8272212" cy="7412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5" y="1671003"/>
            <a:ext cx="4066793" cy="2724785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1671003"/>
            <a:ext cx="4066794" cy="2724785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Old Standard TT"/>
              <a:buNone/>
            </a:pPr>
            <a:fld id="{00000000-1234-1234-1234-123412341234}" type="slidenum">
              <a:rPr lang="en" sz="1000" b="0" i="0" u="none" strike="noStrike" cap="none" smtClean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 b="0" i="0" u="none" strike="noStrike" cap="none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242624932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334487" y="454916"/>
            <a:ext cx="8475027" cy="9441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35895" y="547244"/>
            <a:ext cx="8272212" cy="7412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5" y="1688169"/>
            <a:ext cx="3815306" cy="402004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194540"/>
            <a:ext cx="4044825" cy="220124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2" y="1688169"/>
            <a:ext cx="3815305" cy="415030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194540"/>
            <a:ext cx="4044825" cy="220124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Old Standard TT"/>
              <a:buNone/>
            </a:pPr>
            <a:fld id="{00000000-1234-1234-1234-123412341234}" type="slidenum">
              <a:rPr lang="en" sz="1000" b="0" i="0" u="none" strike="noStrike" cap="none" smtClean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 b="0" i="0" u="none" strike="noStrike" cap="none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74475883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330512" y="454916"/>
            <a:ext cx="8475027" cy="9441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31921" y="547244"/>
            <a:ext cx="8272212" cy="7412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Old Standard TT"/>
              <a:buNone/>
            </a:pPr>
            <a:fld id="{00000000-1234-1234-1234-123412341234}" type="slidenum">
              <a:rPr lang="en" sz="1000" b="0" i="0" u="none" strike="noStrike" cap="none" smtClean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 b="0" i="0" u="none" strike="noStrike" cap="none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114589557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3686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3856480"/>
            <a:ext cx="8473650" cy="9560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4" y="3946722"/>
            <a:ext cx="3682084" cy="517136"/>
          </a:xfrm>
        </p:spPr>
        <p:txBody>
          <a:bodyPr anchor="ctr"/>
          <a:lstStyle>
            <a:lvl1pPr algn="l">
              <a:defRPr sz="15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450900"/>
            <a:ext cx="8469630" cy="31536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8" y="3946723"/>
            <a:ext cx="4402490" cy="517136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900" indent="0">
              <a:buNone/>
              <a:defRPr sz="825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0DF5E60-9974-AC48-9591-99C2BB44B7CF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Old Standard TT"/>
              <a:buNone/>
            </a:pPr>
            <a:fld id="{00000000-1234-1234-1234-123412341234}" type="slidenum">
              <a:rPr lang="en" sz="1000" b="0" i="0" u="none" strike="noStrike" cap="none" smtClean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 b="0" i="0" u="none" strike="noStrike" cap="none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399092343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5" y="3520042"/>
            <a:ext cx="8272212" cy="425054"/>
          </a:xfrm>
        </p:spPr>
        <p:txBody>
          <a:bodyPr anchor="b">
            <a:normAutofit/>
          </a:bodyPr>
          <a:lstStyle>
            <a:lvl1pPr algn="l">
              <a:defRPr sz="18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449794"/>
            <a:ext cx="8468144" cy="266793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4" y="3945096"/>
            <a:ext cx="8272213" cy="449003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Old Standard TT"/>
              <a:buNone/>
            </a:pPr>
            <a:fld id="{00000000-1234-1234-1234-123412341234}" type="slidenum">
              <a:rPr lang="en" sz="1000" b="0" i="0" u="none" strike="noStrike" cap="none" smtClean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 b="0" i="0" u="none" strike="noStrike" cap="none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177904228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5894" y="528843"/>
            <a:ext cx="8272212" cy="8921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5894" y="1752002"/>
            <a:ext cx="8272212" cy="26420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04464" y="4467103"/>
            <a:ext cx="21335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2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5894" y="4463859"/>
            <a:ext cx="518790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18725" y="4467103"/>
            <a:ext cx="78938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2"/>
                </a:solidFill>
              </a:defRPr>
            </a:lvl1pPr>
          </a:lstStyle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Old Standard TT"/>
              <a:buNone/>
            </a:pPr>
            <a:fld id="{00000000-1234-1234-1234-123412341234}" type="slidenum">
              <a:rPr lang="en" sz="1000" b="0" i="0" u="none" strike="noStrike" cap="none" smtClean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 b="0" i="0" u="none" strike="noStrike" cap="none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34901" y="342900"/>
            <a:ext cx="2777490" cy="7124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6031610" y="340232"/>
            <a:ext cx="2777490" cy="739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181373" y="342900"/>
            <a:ext cx="2777490" cy="685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727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7" r:id="rId1"/>
    <p:sldLayoutId id="2147484238" r:id="rId2"/>
    <p:sldLayoutId id="2147484239" r:id="rId3"/>
    <p:sldLayoutId id="2147484240" r:id="rId4"/>
    <p:sldLayoutId id="2147484241" r:id="rId5"/>
    <p:sldLayoutId id="2147484242" r:id="rId6"/>
    <p:sldLayoutId id="2147484243" r:id="rId7"/>
    <p:sldLayoutId id="2147484244" r:id="rId8"/>
    <p:sldLayoutId id="2147484245" r:id="rId9"/>
    <p:sldLayoutId id="2147484246" r:id="rId10"/>
    <p:sldLayoutId id="2147484247" r:id="rId11"/>
    <p:sldLayoutId id="2147484248" r:id="rId12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500" indent="-22950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+mn-lt"/>
          <a:ea typeface="+mn-ea"/>
          <a:cs typeface="+mn-cs"/>
        </a:defRPr>
      </a:lvl1pPr>
      <a:lvl2pPr marL="472500" indent="-22950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2pPr>
      <a:lvl3pPr marL="675000" indent="-20250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+mn-lt"/>
          <a:ea typeface="+mn-ea"/>
          <a:cs typeface="+mn-cs"/>
        </a:defRPr>
      </a:lvl3pPr>
      <a:lvl4pPr marL="931500" indent="-17550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4pPr>
      <a:lvl5pPr marL="1201500" indent="-17550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5pPr>
      <a:lvl6pPr marL="1425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5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5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gif"/><Relationship Id="rId4" Type="http://schemas.openxmlformats.org/officeDocument/2006/relationships/hyperlink" Target="https://www.youtube.com/watch?v=ok33QQ50Nw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jpg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7.JPG"/><Relationship Id="rId7" Type="http://schemas.openxmlformats.org/officeDocument/2006/relationships/image" Target="../media/image10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jpg"/><Relationship Id="rId5" Type="http://schemas.openxmlformats.org/officeDocument/2006/relationships/image" Target="../media/image2.gif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61998" cy="3919205"/>
          </a:xfrm>
          <a:prstGeom prst="rect">
            <a:avLst/>
          </a:prstGeom>
        </p:spPr>
      </p:pic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82476" y="4258701"/>
            <a:ext cx="8897045" cy="692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Old Standard TT"/>
              <a:buNone/>
            </a:pPr>
            <a:r>
              <a:rPr lang="en" sz="3600" cap="none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Old Standard TT"/>
              </a:rPr>
              <a:t>Cuban Crocodile Autonomous Air Systems</a:t>
            </a:r>
            <a:endParaRPr lang="en" sz="3600" i="0" u="none" strike="noStrike" cap="none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sym typeface="Old Standard T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476" y="3845886"/>
            <a:ext cx="3762252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800" b="0" cap="none" spc="0" dirty="0" smtClean="0">
                <a:ln w="0"/>
                <a:solidFill>
                  <a:schemeClr val="accent3"/>
                </a:solidFill>
                <a:effectLst>
                  <a:reflection blurRad="6350" stA="53000" endA="300" endPos="35500" dir="5400000" sy="-90000" algn="bl" rotWithShape="0"/>
                </a:effectLst>
              </a:rPr>
              <a:t>KASHMIR WORLD FOUNDATION</a:t>
            </a:r>
            <a:endParaRPr lang="en-US" sz="1800" b="0" cap="none" spc="0" dirty="0">
              <a:ln w="0"/>
              <a:solidFill>
                <a:schemeClr val="accent3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57" name="Shape 57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2476" y="1722501"/>
            <a:ext cx="2300148" cy="2636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179" y="2327564"/>
            <a:ext cx="2635441" cy="148243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101" y="798716"/>
            <a:ext cx="4509948" cy="4168139"/>
          </a:xfrm>
          <a:noFill/>
        </p:spPr>
        <p:txBody>
          <a:bodyPr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marL="285750" lvl="0" indent="-285750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400" dirty="0" smtClean="0">
                <a:ln/>
                <a:solidFill>
                  <a:schemeClr val="bg1"/>
                </a:solidFill>
                <a:latin typeface="+mn-lt"/>
              </a:rPr>
              <a:t>Kashmir World Foundation (KwF) is a nonprofit organization based in the US.  </a:t>
            </a:r>
          </a:p>
          <a:p>
            <a:pPr marL="285750" lvl="0" indent="-285750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400" dirty="0" smtClean="0">
                <a:ln/>
                <a:solidFill>
                  <a:schemeClr val="bg1"/>
                </a:solidFill>
                <a:latin typeface="+mn-lt"/>
              </a:rPr>
              <a:t>KwF Divisions Include:</a:t>
            </a:r>
          </a:p>
          <a:p>
            <a:pPr marL="742950" lvl="1" indent="-285750" fontAlgn="base">
              <a:lnSpc>
                <a:spcPct val="100000"/>
              </a:lnSpc>
              <a:spcAft>
                <a:spcPts val="1200"/>
              </a:spcAft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100" dirty="0" smtClean="0">
                <a:ln/>
                <a:solidFill>
                  <a:schemeClr val="bg1"/>
                </a:solidFill>
                <a:latin typeface="+mn-lt"/>
              </a:rPr>
              <a:t>Kashmir Academy – Education</a:t>
            </a:r>
          </a:p>
          <a:p>
            <a:pPr marL="742950" lvl="1" indent="-285750" fontAlgn="base">
              <a:lnSpc>
                <a:spcPct val="100000"/>
              </a:lnSpc>
              <a:spcAft>
                <a:spcPts val="1200"/>
              </a:spcAft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100" dirty="0" smtClean="0">
                <a:ln/>
                <a:solidFill>
                  <a:schemeClr val="bg1"/>
                </a:solidFill>
                <a:latin typeface="+mn-lt"/>
              </a:rPr>
              <a:t>Kashmir Robotics – Technology Development</a:t>
            </a:r>
          </a:p>
          <a:p>
            <a:pPr marL="742950" lvl="1" indent="-285750" fontAlgn="base">
              <a:lnSpc>
                <a:spcPct val="100000"/>
              </a:lnSpc>
              <a:spcAft>
                <a:spcPts val="1200"/>
              </a:spcAft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100" dirty="0" smtClean="0">
                <a:ln/>
                <a:solidFill>
                  <a:schemeClr val="bg1"/>
                </a:solidFill>
                <a:latin typeface="+mn-lt"/>
              </a:rPr>
              <a:t>Kashmir Rose – Art Preservation </a:t>
            </a:r>
          </a:p>
          <a:p>
            <a:pPr marL="285750" lvl="0" indent="-285750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400" dirty="0" smtClean="0">
                <a:ln/>
                <a:solidFill>
                  <a:schemeClr val="bg1"/>
                </a:solidFill>
                <a:latin typeface="+mn-lt"/>
              </a:rPr>
              <a:t>KwF is a world leader in the development of collaborative-innovative technology systems for </a:t>
            </a:r>
            <a:r>
              <a:rPr lang="en-US" sz="1400" dirty="0" smtClean="0">
                <a:ln/>
                <a:solidFill>
                  <a:schemeClr val="bg1"/>
                </a:solidFill>
                <a:latin typeface="+mn-lt"/>
              </a:rPr>
              <a:t>protection of endangered </a:t>
            </a:r>
            <a:r>
              <a:rPr lang="en-US" sz="1400" dirty="0" smtClean="0">
                <a:ln/>
                <a:solidFill>
                  <a:schemeClr val="bg1"/>
                </a:solidFill>
                <a:latin typeface="+mn-lt"/>
              </a:rPr>
              <a:t>species.</a:t>
            </a:r>
          </a:p>
          <a:p>
            <a:pPr marL="285750" lvl="0" indent="-285750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400" dirty="0" smtClean="0">
                <a:ln/>
                <a:solidFill>
                  <a:schemeClr val="bg1"/>
                </a:solidFill>
                <a:latin typeface="+mn-lt"/>
              </a:rPr>
              <a:t>In collaboration with Academics, Engineers, &amp; </a:t>
            </a:r>
            <a:r>
              <a:rPr lang="en-US" sz="1400" dirty="0" smtClean="0">
                <a:ln/>
                <a:solidFill>
                  <a:schemeClr val="bg1"/>
                </a:solidFill>
                <a:latin typeface="+mn-lt"/>
              </a:rPr>
              <a:t>Scientists, </a:t>
            </a:r>
            <a:r>
              <a:rPr lang="en-US" sz="1400" dirty="0" smtClean="0">
                <a:ln/>
                <a:solidFill>
                  <a:schemeClr val="bg1"/>
                </a:solidFill>
                <a:latin typeface="+mn-lt"/>
              </a:rPr>
              <a:t>KwF develops autonomous ground, air and marine systems for wildlife conservation and counter poaching. </a:t>
            </a:r>
          </a:p>
        </p:txBody>
      </p:sp>
      <p:sp>
        <p:nvSpPr>
          <p:cNvPr id="4" name="Rectangle 3"/>
          <p:cNvSpPr/>
          <p:nvPr/>
        </p:nvSpPr>
        <p:spPr>
          <a:xfrm>
            <a:off x="332509" y="152637"/>
            <a:ext cx="848308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3200" b="1" cap="none" spc="0" dirty="0" smtClean="0">
                <a:ln/>
                <a:solidFill>
                  <a:schemeClr val="accent3"/>
                </a:solidFill>
                <a:effectLst/>
              </a:rPr>
              <a:t>About Kashmir World Foundation</a:t>
            </a:r>
            <a:endParaRPr lang="en-US" sz="32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478"/>
          <a:stretch/>
        </p:blipFill>
        <p:spPr>
          <a:xfrm>
            <a:off x="6081697" y="658742"/>
            <a:ext cx="2270252" cy="1668822"/>
          </a:xfrm>
          <a:prstGeom prst="rect">
            <a:avLst/>
          </a:prstGeom>
        </p:spPr>
      </p:pic>
      <p:pic>
        <p:nvPicPr>
          <p:cNvPr id="5" name="Shape 18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98159" y="-41149"/>
            <a:ext cx="908573" cy="972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291" y="3612622"/>
            <a:ext cx="2635441" cy="148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755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64" r="14265" b="30327"/>
          <a:stretch/>
        </p:blipFill>
        <p:spPr>
          <a:xfrm>
            <a:off x="7647813" y="2076881"/>
            <a:ext cx="1496187" cy="15253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0" t="32505" r="12908" b="23054"/>
          <a:stretch/>
        </p:blipFill>
        <p:spPr>
          <a:xfrm>
            <a:off x="4719229" y="737412"/>
            <a:ext cx="4431634" cy="169025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221" y="680953"/>
            <a:ext cx="4428070" cy="4393323"/>
          </a:xfrm>
          <a:noFill/>
        </p:spPr>
        <p:txBody>
          <a:bodyPr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marL="285750" lvl="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bg1"/>
                </a:solidFill>
                <a:latin typeface="+mn-lt"/>
              </a:rPr>
              <a:t>KwF empowers conservationists with education and training on unmanned aerial systems (UAS) for a new perspective and scope in problem solving.</a:t>
            </a:r>
            <a:endParaRPr lang="en-US" sz="1400" dirty="0" smtClean="0">
              <a:ln/>
              <a:solidFill>
                <a:schemeClr val="bg1"/>
              </a:solidFill>
              <a:latin typeface="+mn-lt"/>
            </a:endParaRPr>
          </a:p>
          <a:p>
            <a:pPr marL="285750" lvl="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400" dirty="0" smtClean="0">
                <a:solidFill>
                  <a:schemeClr val="bg1"/>
                </a:solidFill>
                <a:latin typeface="+mn-lt"/>
              </a:rPr>
              <a:t>Fly </a:t>
            </a:r>
            <a:r>
              <a:rPr lang="en-US" sz="1400" dirty="0">
                <a:solidFill>
                  <a:schemeClr val="bg1"/>
                </a:solidFill>
                <a:latin typeface="+mn-lt"/>
              </a:rPr>
              <a:t>for Conservation </a:t>
            </a:r>
            <a:r>
              <a:rPr lang="en-US" sz="1400" dirty="0" smtClean="0">
                <a:solidFill>
                  <a:schemeClr val="bg1"/>
                </a:solidFill>
                <a:latin typeface="+mn-lt"/>
              </a:rPr>
              <a:t>workshops unite </a:t>
            </a:r>
            <a:r>
              <a:rPr lang="en-US" sz="1400" dirty="0">
                <a:solidFill>
                  <a:schemeClr val="bg1"/>
                </a:solidFill>
                <a:latin typeface="+mn-lt"/>
              </a:rPr>
              <a:t>D</a:t>
            </a:r>
            <a:r>
              <a:rPr lang="en-US" sz="1400" dirty="0" smtClean="0">
                <a:solidFill>
                  <a:schemeClr val="bg1"/>
                </a:solidFill>
                <a:latin typeface="+mn-lt"/>
              </a:rPr>
              <a:t>rone designers</a:t>
            </a:r>
            <a:r>
              <a:rPr lang="en-US" sz="1400" dirty="0">
                <a:solidFill>
                  <a:schemeClr val="bg1"/>
                </a:solidFill>
                <a:latin typeface="+mn-lt"/>
              </a:rPr>
              <a:t>, engineers and wildlife conservationists in collaboration to </a:t>
            </a:r>
            <a:r>
              <a:rPr lang="en-US" sz="1400" dirty="0" smtClean="0">
                <a:solidFill>
                  <a:schemeClr val="bg1"/>
                </a:solidFill>
                <a:latin typeface="+mn-lt"/>
              </a:rPr>
              <a:t>create </a:t>
            </a:r>
            <a:r>
              <a:rPr lang="en-US" sz="1400" dirty="0">
                <a:solidFill>
                  <a:schemeClr val="bg1"/>
                </a:solidFill>
                <a:latin typeface="+mn-lt"/>
              </a:rPr>
              <a:t>advanced technological solutions for common barriers to conservation efforts. </a:t>
            </a:r>
            <a:endParaRPr lang="en-US" sz="1400" dirty="0" smtClean="0">
              <a:solidFill>
                <a:schemeClr val="bg1"/>
              </a:solidFill>
              <a:latin typeface="+mn-lt"/>
            </a:endParaRPr>
          </a:p>
          <a:p>
            <a:pPr marL="285750" lvl="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bg1"/>
                </a:solidFill>
                <a:latin typeface="+mn-lt"/>
              </a:rPr>
              <a:t>The goal of the workshop is to enable a network of leading wildlife </a:t>
            </a:r>
            <a:r>
              <a:rPr lang="en-US" sz="1400" dirty="0" smtClean="0">
                <a:solidFill>
                  <a:schemeClr val="bg1"/>
                </a:solidFill>
                <a:latin typeface="+mn-lt"/>
              </a:rPr>
              <a:t>conservationists to </a:t>
            </a:r>
            <a:r>
              <a:rPr lang="en-US" sz="1400" dirty="0">
                <a:solidFill>
                  <a:schemeClr val="bg1"/>
                </a:solidFill>
                <a:latin typeface="+mn-lt"/>
              </a:rPr>
              <a:t>build, operate and maintain UAS in the field while sharing data collected from the drones to develop the </a:t>
            </a:r>
            <a:r>
              <a:rPr lang="en-US" sz="1400" dirty="0" smtClean="0">
                <a:solidFill>
                  <a:schemeClr val="bg1"/>
                </a:solidFill>
                <a:latin typeface="+mn-lt"/>
              </a:rPr>
              <a:t>machine learning needed </a:t>
            </a:r>
            <a:r>
              <a:rPr lang="en-US" sz="1400" dirty="0">
                <a:solidFill>
                  <a:schemeClr val="bg1"/>
                </a:solidFill>
                <a:latin typeface="+mn-lt"/>
              </a:rPr>
              <a:t>to process </a:t>
            </a:r>
            <a:r>
              <a:rPr lang="en-US" sz="1400" dirty="0" smtClean="0">
                <a:solidFill>
                  <a:schemeClr val="bg1"/>
                </a:solidFill>
                <a:latin typeface="+mn-lt"/>
              </a:rPr>
              <a:t>data </a:t>
            </a:r>
            <a:r>
              <a:rPr lang="en-US" sz="1400" dirty="0">
                <a:solidFill>
                  <a:schemeClr val="bg1"/>
                </a:solidFill>
                <a:latin typeface="+mn-lt"/>
              </a:rPr>
              <a:t>onboard the aircraft in real time.</a:t>
            </a:r>
            <a:endParaRPr lang="en-US" sz="1400" dirty="0">
              <a:ln/>
              <a:solidFill>
                <a:schemeClr val="bg1"/>
              </a:solidFill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32509" y="152637"/>
            <a:ext cx="848308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3200" b="1" dirty="0" smtClean="0">
                <a:ln/>
                <a:solidFill>
                  <a:schemeClr val="accent3"/>
                </a:solidFill>
              </a:rPr>
              <a:t>Fly for Conservation</a:t>
            </a:r>
            <a:r>
              <a:rPr lang="en-US" sz="3200" b="1" cap="none" spc="0" dirty="0" smtClean="0">
                <a:ln/>
                <a:solidFill>
                  <a:schemeClr val="accent3"/>
                </a:solidFill>
                <a:effectLst/>
              </a:rPr>
              <a:t> Workshops</a:t>
            </a:r>
            <a:endParaRPr lang="en-US" sz="32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229" y="3549630"/>
            <a:ext cx="2347887" cy="1570150"/>
          </a:xfrm>
          <a:prstGeom prst="rect">
            <a:avLst/>
          </a:prstGeom>
        </p:spPr>
      </p:pic>
      <p:pic>
        <p:nvPicPr>
          <p:cNvPr id="5" name="Shape 18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81954" y="-51375"/>
            <a:ext cx="908573" cy="972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229" y="2427668"/>
            <a:ext cx="1527849" cy="114588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12" t="11582" b="2688"/>
          <a:stretch/>
        </p:blipFill>
        <p:spPr>
          <a:xfrm>
            <a:off x="6247078" y="2389704"/>
            <a:ext cx="1534985" cy="118385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128"/>
          <a:stretch/>
        </p:blipFill>
        <p:spPr>
          <a:xfrm>
            <a:off x="6935046" y="3573350"/>
            <a:ext cx="2215881" cy="160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40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83855" y="3695798"/>
            <a:ext cx="1324838" cy="137098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Rectangle 17"/>
          <p:cNvSpPr/>
          <p:nvPr/>
        </p:nvSpPr>
        <p:spPr>
          <a:xfrm>
            <a:off x="338184" y="115582"/>
            <a:ext cx="8059858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3200" b="1" dirty="0" smtClean="0">
                <a:ln/>
                <a:solidFill>
                  <a:schemeClr val="accent3"/>
                </a:solidFill>
              </a:rPr>
              <a:t>Critically Endangered Cuban Crocodile</a:t>
            </a:r>
            <a:endParaRPr lang="en-US" sz="32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338184" y="802105"/>
            <a:ext cx="8059858" cy="4162928"/>
          </a:xfrm>
          <a:prstGeom prst="rect">
            <a:avLst/>
          </a:prstGeom>
          <a:noFill/>
        </p:spPr>
        <p:txBody>
          <a:bodyPr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229500" indent="-22950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3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72500" indent="-22950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75000" indent="-20250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31500" indent="-17550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01500" indent="-17550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425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5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75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400" b="1" dirty="0" smtClean="0">
                <a:ln/>
                <a:solidFill>
                  <a:schemeClr val="bg1"/>
                </a:solidFill>
              </a:rPr>
              <a:t>Cuban Crocodiles are Critically Endangered due to poaching, habitat loss and hybridization with native American Crocodiles.</a:t>
            </a: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400" b="1" dirty="0" smtClean="0">
                <a:ln/>
                <a:solidFill>
                  <a:schemeClr val="bg1"/>
                </a:solidFill>
              </a:rPr>
              <a:t>Cuban Crocodiles only reside in two </a:t>
            </a:r>
            <a:r>
              <a:rPr lang="en-US" sz="1400" b="1" dirty="0" smtClean="0">
                <a:ln/>
                <a:solidFill>
                  <a:schemeClr val="bg1"/>
                </a:solidFill>
              </a:rPr>
              <a:t>areas:  </a:t>
            </a:r>
            <a:r>
              <a:rPr lang="en-US" sz="1400" b="1" dirty="0" smtClean="0">
                <a:ln/>
                <a:solidFill>
                  <a:schemeClr val="bg1"/>
                </a:solidFill>
              </a:rPr>
              <a:t>300 square kilometers of the Zapata </a:t>
            </a:r>
            <a:r>
              <a:rPr lang="en-US" sz="1400" b="1" dirty="0" smtClean="0">
                <a:ln/>
                <a:solidFill>
                  <a:schemeClr val="bg1"/>
                </a:solidFill>
              </a:rPr>
              <a:t>Swamp</a:t>
            </a:r>
            <a:r>
              <a:rPr lang="en-US" sz="1400" b="1" dirty="0">
                <a:ln/>
                <a:solidFill>
                  <a:schemeClr val="bg1"/>
                </a:solidFill>
              </a:rPr>
              <a:t> </a:t>
            </a:r>
            <a:r>
              <a:rPr lang="en-US" sz="1400" b="1" dirty="0" smtClean="0">
                <a:ln/>
                <a:solidFill>
                  <a:schemeClr val="bg1"/>
                </a:solidFill>
              </a:rPr>
              <a:t>and a small part of the Isle of Youth.</a:t>
            </a: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400" b="1" dirty="0" smtClean="0">
                <a:ln/>
                <a:solidFill>
                  <a:schemeClr val="bg1"/>
                </a:solidFill>
              </a:rPr>
              <a:t>Monitoring the population, evaluating threats, and protecting them from poaching remain difficult and enduring problems.</a:t>
            </a: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400" b="1" dirty="0" smtClean="0">
                <a:ln/>
                <a:solidFill>
                  <a:schemeClr val="bg1"/>
                </a:solidFill>
              </a:rPr>
              <a:t>Autonomous aerial systems can help, and over time will learn, adapt, and evolve through machine learning – getting ahead and staying ahead of evolving threats.</a:t>
            </a:r>
            <a:endParaRPr lang="en-US" sz="1400" b="1" dirty="0" smtClean="0">
              <a:ln/>
              <a:solidFill>
                <a:schemeClr val="bg1"/>
              </a:solidFill>
            </a:endParaRPr>
          </a:p>
          <a:p>
            <a:pPr marL="342900" indent="-342900" fontAlgn="base">
              <a:buFont typeface="Wingdings" panose="05000000000000000000" pitchFamily="2" charset="2"/>
              <a:buChar char="q"/>
            </a:pPr>
            <a:endParaRPr lang="en-US" sz="1400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341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90163" y="-86493"/>
            <a:ext cx="1105565" cy="113251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Rectangle 17"/>
          <p:cNvSpPr/>
          <p:nvPr/>
        </p:nvSpPr>
        <p:spPr>
          <a:xfrm>
            <a:off x="205107" y="88684"/>
            <a:ext cx="879062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3200" b="1" dirty="0" smtClean="0">
                <a:ln/>
                <a:solidFill>
                  <a:schemeClr val="accent3"/>
                </a:solidFill>
              </a:rPr>
              <a:t>Cuban Crocodile Expedition</a:t>
            </a:r>
            <a:endParaRPr lang="en-US" sz="32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205107" y="907473"/>
            <a:ext cx="8525079" cy="4118309"/>
          </a:xfrm>
          <a:prstGeom prst="rect">
            <a:avLst/>
          </a:prstGeom>
          <a:noFill/>
        </p:spPr>
        <p:txBody>
          <a:bodyPr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229500" indent="-22950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3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72500" indent="-22950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75000" indent="-20250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31500" indent="-17550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01500" indent="-17550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425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5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75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0000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b="1" dirty="0" smtClean="0">
                <a:ln/>
                <a:solidFill>
                  <a:schemeClr val="bg1"/>
                </a:solidFill>
              </a:rPr>
              <a:t>KwF will conduct a Fact Finding Mission in </a:t>
            </a:r>
            <a:r>
              <a:rPr lang="en-US" sz="1800" b="1" dirty="0" smtClean="0">
                <a:ln/>
                <a:solidFill>
                  <a:schemeClr val="bg1"/>
                </a:solidFill>
              </a:rPr>
              <a:t>partnership </a:t>
            </a:r>
            <a:r>
              <a:rPr lang="en-US" sz="1800" b="1" dirty="0" smtClean="0">
                <a:ln/>
                <a:solidFill>
                  <a:schemeClr val="bg1"/>
                </a:solidFill>
              </a:rPr>
              <a:t>with Cuban Crocodile Team to determine challenges to Cuban Crocodile survival.</a:t>
            </a: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b="1" dirty="0" smtClean="0">
                <a:ln/>
                <a:solidFill>
                  <a:schemeClr val="bg1"/>
                </a:solidFill>
              </a:rPr>
              <a:t>Learn about current monitoring methods of Cuban Crocodiles.</a:t>
            </a: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b="1" dirty="0" smtClean="0">
                <a:ln/>
                <a:solidFill>
                  <a:schemeClr val="bg1"/>
                </a:solidFill>
              </a:rPr>
              <a:t>Learn about the challenges biologists face when conducting monitoring surveys. </a:t>
            </a: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b="1" dirty="0" smtClean="0">
                <a:ln/>
                <a:solidFill>
                  <a:schemeClr val="bg1"/>
                </a:solidFill>
              </a:rPr>
              <a:t>Build a Drone in the field with Cuban Croc </a:t>
            </a:r>
            <a:r>
              <a:rPr lang="en-US" sz="1800" b="1" dirty="0" smtClean="0">
                <a:ln/>
                <a:solidFill>
                  <a:schemeClr val="bg1"/>
                </a:solidFill>
              </a:rPr>
              <a:t>Specialists.</a:t>
            </a:r>
            <a:endParaRPr lang="en-US" sz="1800" b="1" dirty="0" smtClean="0">
              <a:ln/>
              <a:solidFill>
                <a:schemeClr val="bg1"/>
              </a:solidFill>
            </a:endParaRP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b="1" dirty="0" smtClean="0">
                <a:ln/>
                <a:solidFill>
                  <a:schemeClr val="bg1"/>
                </a:solidFill>
              </a:rPr>
              <a:t>Gather aerial data of habitat using an unmanned </a:t>
            </a:r>
            <a:r>
              <a:rPr lang="en-US" sz="1800" b="1" dirty="0" smtClean="0">
                <a:ln/>
                <a:solidFill>
                  <a:schemeClr val="bg1"/>
                </a:solidFill>
              </a:rPr>
              <a:t>systems. </a:t>
            </a:r>
            <a:endParaRPr lang="en-US" sz="1800" b="1" dirty="0" smtClean="0">
              <a:ln/>
              <a:solidFill>
                <a:schemeClr val="bg1"/>
              </a:solidFill>
            </a:endParaRP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b="1" dirty="0" smtClean="0">
                <a:ln/>
                <a:solidFill>
                  <a:schemeClr val="bg1"/>
                </a:solidFill>
              </a:rPr>
              <a:t>Cuban Croc Team will retain the drone built and continue testing in the field and providing feedback on challenges. </a:t>
            </a: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b="1" dirty="0" smtClean="0">
                <a:ln/>
                <a:solidFill>
                  <a:schemeClr val="bg1"/>
                </a:solidFill>
              </a:rPr>
              <a:t>KwF Team will customize drone for habitat sustainability. </a:t>
            </a: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b="1" dirty="0" smtClean="0">
                <a:ln/>
                <a:solidFill>
                  <a:schemeClr val="bg1"/>
                </a:solidFill>
              </a:rPr>
              <a:t>KwF will create video and maps from aerial data collected and share with Cuban Croc Team.</a:t>
            </a: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endParaRPr lang="en-US" sz="1800" b="1" dirty="0" smtClean="0">
              <a:ln/>
              <a:solidFill>
                <a:schemeClr val="bg1"/>
              </a:solidFill>
            </a:endParaRPr>
          </a:p>
          <a:p>
            <a:pPr marL="285750" indent="-285750" algn="just" fontAlgn="base">
              <a:buClr>
                <a:schemeClr val="accent4"/>
              </a:buClr>
              <a:buFont typeface="Wingdings" panose="05000000000000000000" pitchFamily="2" charset="2"/>
              <a:buChar char="v"/>
            </a:pPr>
            <a:endParaRPr lang="en-US" sz="1100" b="1" dirty="0" smtClean="0">
              <a:ln/>
              <a:solidFill>
                <a:schemeClr val="bg1"/>
              </a:solidFill>
            </a:endParaRPr>
          </a:p>
          <a:p>
            <a:pPr marL="342900" indent="-342900" fontAlgn="base">
              <a:buFont typeface="Wingdings" panose="05000000000000000000" pitchFamily="2" charset="2"/>
              <a:buChar char="q"/>
            </a:pPr>
            <a:endParaRPr lang="en-US" sz="1400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358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Shape 2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04011" y="2020839"/>
            <a:ext cx="2046416" cy="232756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Shape 222"/>
          <p:cNvSpPr txBox="1"/>
          <p:nvPr/>
        </p:nvSpPr>
        <p:spPr>
          <a:xfrm>
            <a:off x="0" y="2746093"/>
            <a:ext cx="4283493" cy="1694408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" b="1" i="0" u="none" strike="noStrike" cap="none" dirty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Princess Aliyah, Executive </a:t>
            </a:r>
            <a:r>
              <a:rPr lang="en" b="1" i="0" u="none" strike="noStrike" cap="none" dirty="0" smtClean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Director KwF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" sz="1600" b="0" i="0" u="sng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aliyah@kashmirworldfoundation.org</a:t>
            </a:r>
            <a:endParaRPr lang="en" sz="1200" b="0" i="0" u="sng" strike="noStrike" cap="none" dirty="0" smtClean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" b="1" u="none" strike="noStrike" cap="none" dirty="0" smtClean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Dr. Ron </a:t>
            </a:r>
            <a:r>
              <a:rPr lang="en" b="1" u="none" strike="noStrike" cap="none" dirty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Pandolfi, Director of Kashmir Robotics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r>
              <a:rPr lang="en" sz="1600" b="0" i="0" u="sng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ronald@kashmirworldfoundation.org</a:t>
            </a:r>
            <a:endParaRPr lang="en" sz="1600" b="0" i="0" u="sng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0" i="1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Shape 223"/>
          <p:cNvSpPr txBox="1"/>
          <p:nvPr/>
        </p:nvSpPr>
        <p:spPr>
          <a:xfrm>
            <a:off x="4921773" y="3951625"/>
            <a:ext cx="4010892" cy="793558"/>
          </a:xfrm>
          <a:prstGeom prst="rect">
            <a:avLst/>
          </a:prstGeom>
          <a:noFill/>
          <a:ln w="9525" cap="flat" cmpd="sng">
            <a:solidFill>
              <a:schemeClr val="accent1">
                <a:alpha val="24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1800" b="0" i="0" u="sng" strike="noStrike" cap="none" dirty="0" smtClean="0">
                <a:solidFill>
                  <a:schemeClr val="accent1">
                    <a:lumMod val="50000"/>
                  </a:schemeClr>
                </a:solidFill>
                <a:sym typeface="Arial"/>
              </a:rPr>
              <a:t>www.kashmirworldfoundtion.org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1800" u="sng" dirty="0" smtClean="0">
                <a:solidFill>
                  <a:schemeClr val="accent1">
                    <a:lumMod val="50000"/>
                  </a:schemeClr>
                </a:solidFill>
              </a:rPr>
              <a:t>www.mishell.org</a:t>
            </a:r>
            <a:r>
              <a:rPr lang="en" sz="1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" sz="18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1800" u="sng" dirty="0" smtClean="0">
                <a:solidFill>
                  <a:schemeClr val="accent1">
                    <a:lumMod val="50000"/>
                  </a:schemeClr>
                </a:solidFill>
              </a:rPr>
              <a:t>www.wcUAVc.com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5256" y="256749"/>
            <a:ext cx="8907176" cy="646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" sz="3600" b="1" i="0" u="none" strike="noStrike" dirty="0" smtClean="0">
                <a:ln/>
                <a:solidFill>
                  <a:schemeClr val="accent1">
                    <a:lumMod val="50000"/>
                  </a:schemeClr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For more information please contact us:</a:t>
            </a:r>
            <a:endParaRPr lang="en-US" sz="3600" b="1" dirty="0">
              <a:ln/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3250</TotalTime>
  <Words>375</Words>
  <Application>Microsoft Office PowerPoint</Application>
  <PresentationFormat>On-screen Show (16:9)</PresentationFormat>
  <Paragraphs>43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Wingdings 2</vt:lpstr>
      <vt:lpstr>Gill Sans MT</vt:lpstr>
      <vt:lpstr>Wingdings</vt:lpstr>
      <vt:lpstr>Old Standard TT</vt:lpstr>
      <vt:lpstr>Arial</vt:lpstr>
      <vt:lpstr>Dividend</vt:lpstr>
      <vt:lpstr>Cuban Crocodile Autonomous Air Systems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Conservation &amp; Counter Poaching  Unmanned Aerial Systems (UASs - Drones)</dc:title>
  <dc:creator>Aliyah Pandolfi</dc:creator>
  <cp:lastModifiedBy>Ron Pandolfi</cp:lastModifiedBy>
  <cp:revision>60</cp:revision>
  <dcterms:modified xsi:type="dcterms:W3CDTF">2017-10-26T02:16:06Z</dcterms:modified>
</cp:coreProperties>
</file>